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FD7F0-FD56-4D6D-819A-589CC050E991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B934-1C92-4C3A-9E36-A6E8FC6AC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82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FD7F0-FD56-4D6D-819A-589CC050E991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B934-1C92-4C3A-9E36-A6E8FC6AC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536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FD7F0-FD56-4D6D-819A-589CC050E991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B934-1C92-4C3A-9E36-A6E8FC6AC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630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FD7F0-FD56-4D6D-819A-589CC050E991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B934-1C92-4C3A-9E36-A6E8FC6AC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278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FD7F0-FD56-4D6D-819A-589CC050E991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B934-1C92-4C3A-9E36-A6E8FC6AC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00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FD7F0-FD56-4D6D-819A-589CC050E991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B934-1C92-4C3A-9E36-A6E8FC6AC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536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FD7F0-FD56-4D6D-819A-589CC050E991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B934-1C92-4C3A-9E36-A6E8FC6AC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769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FD7F0-FD56-4D6D-819A-589CC050E991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B934-1C92-4C3A-9E36-A6E8FC6AC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29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FD7F0-FD56-4D6D-819A-589CC050E991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B934-1C92-4C3A-9E36-A6E8FC6AC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7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FD7F0-FD56-4D6D-819A-589CC050E991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B934-1C92-4C3A-9E36-A6E8FC6AC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657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FD7F0-FD56-4D6D-819A-589CC050E991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4B934-1C92-4C3A-9E36-A6E8FC6AC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608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FD7F0-FD56-4D6D-819A-589CC050E991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4B934-1C92-4C3A-9E36-A6E8FC6AC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4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16773" b="3325"/>
          <a:stretch/>
        </p:blipFill>
        <p:spPr>
          <a:xfrm>
            <a:off x="1524000" y="-15499"/>
            <a:ext cx="9180000" cy="689278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452170" y="2139373"/>
            <a:ext cx="3292664" cy="2455270"/>
            <a:chOff x="2643187" y="1870217"/>
            <a:chExt cx="3857625" cy="2876550"/>
          </a:xfrm>
        </p:grpSpPr>
        <p:sp>
          <p:nvSpPr>
            <p:cNvPr id="10" name="직사각형 9"/>
            <p:cNvSpPr/>
            <p:nvPr/>
          </p:nvSpPr>
          <p:spPr>
            <a:xfrm>
              <a:off x="2643187" y="1870217"/>
              <a:ext cx="3857625" cy="2876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4000" sy="104000" algn="ctr" rotWithShape="0">
                <a:schemeClr val="bg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7CFA7"/>
                </a:solidFill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43" t="52369" r="27002" b="27826"/>
            <a:stretch/>
          </p:blipFill>
          <p:spPr bwMode="auto">
            <a:xfrm>
              <a:off x="3107410" y="2292958"/>
              <a:ext cx="2960175" cy="20310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778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277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6.2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4" y="649346"/>
            <a:ext cx="95410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빛 입력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빛 입력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(3/3)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6.2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577056" y="1780232"/>
            <a:ext cx="102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Sketch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31852" y="1780233"/>
            <a:ext cx="61300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CdS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센서로부터 읽은 빛의 밝기를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I2C 16X2 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모듈로 출력하기 위해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CdS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센서 입력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 설정과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 설정을 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CdS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센서로부터 읽은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ADC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출력하고 밝기를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%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나타낸다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760120" y="2943060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결과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36984" y="2943060"/>
            <a:ext cx="6130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ADC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조도값이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표시된다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</a:t>
            </a:r>
          </a:p>
        </p:txBody>
      </p:sp>
      <p:graphicFrame>
        <p:nvGraphicFramePr>
          <p:cNvPr id="16" name="개체 15"/>
          <p:cNvGraphicFramePr>
            <a:graphicFrameLocks noChangeAspect="1"/>
          </p:cNvGraphicFramePr>
          <p:nvPr>
            <p:extLst/>
          </p:nvPr>
        </p:nvGraphicFramePr>
        <p:xfrm>
          <a:off x="3720931" y="3392574"/>
          <a:ext cx="23241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비트맵 이미지" r:id="rId3" imgW="3123810" imgH="885949" progId="Paint.Picture">
                  <p:embed/>
                </p:oleObj>
              </mc:Choice>
              <mc:Fallback>
                <p:oleObj name="비트맵 이미지" r:id="rId3" imgW="3123810" imgH="88594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0931" y="3392574"/>
                        <a:ext cx="23241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직사각형 23"/>
          <p:cNvSpPr/>
          <p:nvPr/>
        </p:nvSpPr>
        <p:spPr>
          <a:xfrm>
            <a:off x="2755040" y="4395940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응용 문제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31904" y="4395941"/>
            <a:ext cx="6289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손으로 가렸을 때 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모듈의 </a:t>
            </a:r>
            <a:r>
              <a:rPr lang="ko-KR" altLang="en-US" sz="1200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백라이트가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켜지고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가리지 않았을 때 </a:t>
            </a:r>
            <a:r>
              <a:rPr lang="ko-KR" altLang="en-US" sz="1200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백라이트가가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꺼지도록 수정하여 보자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손으로 가렸을 때 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r>
              <a:rPr lang="ko-KR" altLang="en-US" sz="1200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번핀에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연결된 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켜지고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가리지 않았을 때 꺼지도록 수정하여 보자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15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69464" y="1608618"/>
            <a:ext cx="5427748" cy="5382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LM35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669464" y="4113451"/>
            <a:ext cx="5427748" cy="16479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온도 측정을 위한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센서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전원과 접지를 연결하면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Vout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에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0~500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도까지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0.01V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단위로 전압 출력이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발생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ADC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를 이용하여 이 값을 읽어 온도를 측정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277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6.3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3" y="649346"/>
            <a:ext cx="11849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온도 측정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316" y="2347506"/>
            <a:ext cx="614045" cy="15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578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277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6.3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3" y="649346"/>
            <a:ext cx="11849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온도 측정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온도 측정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(1/3)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6.3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724531" y="1907233"/>
            <a:ext cx="5606042" cy="2055595"/>
            <a:chOff x="1200531" y="1907232"/>
            <a:chExt cx="5606042" cy="2055595"/>
          </a:xfrm>
        </p:grpSpPr>
        <p:sp>
          <p:nvSpPr>
            <p:cNvPr id="18" name="직사각형 17"/>
            <p:cNvSpPr/>
            <p:nvPr/>
          </p:nvSpPr>
          <p:spPr>
            <a:xfrm>
              <a:off x="1282285" y="1907232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실습목표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07851" y="1907232"/>
              <a:ext cx="465864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LM35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센서로부터 현재 온도를 아날로그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입력핀으로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측정한다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측정된 값을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표시해 보자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200531" y="2752525"/>
              <a:ext cx="881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Hardware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107851" y="2762498"/>
              <a:ext cx="4698722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LM35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Vs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핀을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Arduino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5V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GND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LM35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Vout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아날로그입력핀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I2C LCD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모듈의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Vcc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GND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Arduino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5V, GND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I2C LCD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모듈의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SDA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는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A4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SCL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A5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852" y="4208285"/>
            <a:ext cx="4453831" cy="2021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5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277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6.3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3" y="649346"/>
            <a:ext cx="11849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온도 측정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온도 측정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(2/3)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6.3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610720" y="1907232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Commands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631852" y="1907232"/>
            <a:ext cx="6274149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analogRead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아날로그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아날로그 핀에서 아날로그 값을 읽는다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0~5V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사이의 전압을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0~1023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사이의 값으로 표현한다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map(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변수명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최소값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최대값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최소값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최대값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변수명의 변수의 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범위와 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범위에 매칭시킨다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 변수가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0~100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범위를 갖고 이를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50~200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범위로 매칭하려면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'map(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변수명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0, 100, 50, 200)'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명령어로 매칭시킬 수 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LiquidCrytral_I2C(I2C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가로 글자수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세로 글자수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모듈이 연결된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I2C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주소와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가로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세로 글자수를 설정한다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lcd.init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);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모듈을 설정한다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lcd.clear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)</a:t>
            </a:r>
          </a:p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이름의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모듈의 화면의 모든 표시를 지우고 커서를 왼쪽 위로 옮긴다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lcd.home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)</a:t>
            </a:r>
          </a:p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이름의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모듈의 커서를 왼쪽 위로 옮긴다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lcd.setCursor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이름의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모듈의 커서를 원하는 위치로 이동시킨다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lcd.print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이름의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모듈에 데이터를 출력한다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lcd.noBacklight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();</a:t>
            </a:r>
          </a:p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이름의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백라이트를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소등한다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lcd.backlight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();</a:t>
            </a:r>
          </a:p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이름의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백라이트를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점등한다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532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277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6.3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3" y="649346"/>
            <a:ext cx="11849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온도 측정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온도 측정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(3/3)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6.3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577056" y="1907232"/>
            <a:ext cx="102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Sketch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31852" y="1907232"/>
            <a:ext cx="62741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LM35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입력을 받기 위한 아날로그 핀을 설정한다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ADC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읽은 값과 실제 온도와의 관계는 연산을 통하여 계산한다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I2C 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모듈에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ADC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값과 현재 온도를 출력한다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온도를 출력 할 때 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°’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기호는 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문자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코드표에서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찾아 코드를 이용하여 출력한다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760120" y="3324060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결과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36984" y="3324060"/>
            <a:ext cx="6130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값과 온도가 표시된다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55040" y="4685500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응용 문제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631904" y="4685500"/>
            <a:ext cx="6289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6.2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참고하여 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현재온도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조도를 함께 표시해 보자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aphicFrame>
        <p:nvGraphicFramePr>
          <p:cNvPr id="23" name="개체 22"/>
          <p:cNvGraphicFramePr>
            <a:graphicFrameLocks noChangeAspect="1"/>
          </p:cNvGraphicFramePr>
          <p:nvPr>
            <p:extLst/>
          </p:nvPr>
        </p:nvGraphicFramePr>
        <p:xfrm>
          <a:off x="3711102" y="3755654"/>
          <a:ext cx="22955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비트맵 이미지" r:id="rId3" imgW="3123810" imgH="885949" progId="Paint.Picture">
                  <p:embed/>
                </p:oleObj>
              </mc:Choice>
              <mc:Fallback>
                <p:oleObj name="비트맵 이미지" r:id="rId3" imgW="3123810" imgH="88594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1102" y="3755654"/>
                        <a:ext cx="2295525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884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277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6.4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3" y="649346"/>
            <a:ext cx="11849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수위 측정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74683" y="4087658"/>
            <a:ext cx="4817311" cy="151558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디지털 센서는 만수를 감지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센서는 수위를 측정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4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디지털 </a:t>
            </a:r>
            <a:r>
              <a:rPr lang="ko-KR" altLang="en-US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입력핀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혹은 아날로그 </a:t>
            </a:r>
            <a:r>
              <a:rPr lang="ko-KR" altLang="en-US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입력핀을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이용하여 측정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4315491" y="1411177"/>
            <a:ext cx="3888432" cy="2021185"/>
            <a:chOff x="0" y="0"/>
            <a:chExt cx="2856781" cy="1504950"/>
          </a:xfrm>
        </p:grpSpPr>
        <p:pic>
          <p:nvPicPr>
            <p:cNvPr id="26" name="그림 25" descr="http://cfile7.uf.tistory.com/image/1165AB1F4C87907E08624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1450"/>
              <a:ext cx="133350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 descr="http://tixer.ru/upload/iblock/9dd/7a8dbb7b3fc111e38d72002618ebf332_98be89e653e14d90ac06764450c6edb7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44" r="19582"/>
            <a:stretch>
              <a:fillRect/>
            </a:stretch>
          </p:blipFill>
          <p:spPr bwMode="auto">
            <a:xfrm>
              <a:off x="1475656" y="0"/>
              <a:ext cx="1381125" cy="150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직사각형 29"/>
          <p:cNvSpPr/>
          <p:nvPr/>
        </p:nvSpPr>
        <p:spPr>
          <a:xfrm>
            <a:off x="4061491" y="3683832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ko-KR" sz="900" b="1" dirty="0"/>
              <a:t>그림</a:t>
            </a:r>
            <a:r>
              <a:rPr lang="en-GB" altLang="ko-KR" sz="900" b="1" dirty="0"/>
              <a:t> 6. 5 </a:t>
            </a:r>
            <a:r>
              <a:rPr lang="ko-KR" altLang="ko-KR" sz="900" b="1" dirty="0"/>
              <a:t>디지털 신호 수위센서와</a:t>
            </a:r>
            <a:r>
              <a:rPr lang="en-GB" altLang="ko-KR" sz="900" b="1" dirty="0"/>
              <a:t>(a) </a:t>
            </a:r>
            <a:r>
              <a:rPr lang="ko-KR" altLang="ko-KR" sz="900" b="1" dirty="0"/>
              <a:t>실험에 사용할 아날로그 신호 수위센서</a:t>
            </a:r>
            <a:r>
              <a:rPr lang="en-GB" altLang="ko-KR" sz="900" b="1" dirty="0"/>
              <a:t>(b)</a:t>
            </a:r>
            <a:endParaRPr lang="ko-KR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353207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277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6.4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3" y="649346"/>
            <a:ext cx="11849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수위 측정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수위 측정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(1/3)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6.4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806286" y="19072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실습목표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31851" y="1907232"/>
            <a:ext cx="59282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수위 센서로부터 컵 안의 물의 수위를 측정한다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아날로그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입력값과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%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함께 출력한다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센서마다 만수 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출력값이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틀릴 수 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ADC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확인 한 후 상수를 변경하자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724532" y="3006525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Hardware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631852" y="3016499"/>
            <a:ext cx="487825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수위센서의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Vs(+)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G(-)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5V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GND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연결한다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수위센서의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Vout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아날로그입력핀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연결한다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I2C 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모듈의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Vcc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GND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5V, GND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연결한다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I2C 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SDA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A4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SCL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A5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연결한다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01" y="4275763"/>
            <a:ext cx="3921930" cy="182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936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277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6.4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3" y="649346"/>
            <a:ext cx="11849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수위 측정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수위 측정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(2/3)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6.4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610720" y="1907232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Commands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631852" y="1968192"/>
            <a:ext cx="6258909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analogRead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아날로그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아날로그 핀에서 아날로그 값을 읽는다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0~5V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사이의 전압을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0~1023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사이의 값으로 표현한다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map(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변수명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최소값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최대값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최소값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최대값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변수명의 변수의 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범위와 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범위에 매칭시킨다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 변수가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0~100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범위를 갖고 이를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50~200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범위로 매칭하려면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'map(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변수명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0, 100, 50, 200)'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명령어로 매칭시킬 수 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LiquidCrytral_I2C(I2C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가로 글자수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세로 글자수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모듈이 연결된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I2C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주소와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가로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세로 글자수를 설정한다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lcd.init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);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모듈을 설정한다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lcd.clear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)</a:t>
            </a:r>
          </a:p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이름의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모듈의 화면의 모든 표시를 지우고 커서를 왼쪽 위로 옮긴다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lcd.home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)</a:t>
            </a:r>
          </a:p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이름의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모듈의 커서를 왼쪽 위로 옮긴다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lcd.setCursor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이름의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모듈의 커서를 원하는 위치로 이동시킨다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lcd.print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이름의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모듈에 데이터를 출력한다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lcd.noBacklight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();</a:t>
            </a:r>
          </a:p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이름의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백라이트를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소등한다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lcd.backlight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();</a:t>
            </a:r>
          </a:p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이름의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백라이트를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점등한다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515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277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6.4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3" y="649346"/>
            <a:ext cx="11849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수위 측정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수위 측정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(3/3)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6.4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577056" y="1907232"/>
            <a:ext cx="102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Sketch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31852" y="1902153"/>
            <a:ext cx="62589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I2C 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모듈을 설정한다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Water sensor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로부터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ADC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읽는다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ADC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만수일 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ADC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값과 비교하여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%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수위를 계산한다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ADC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값과 수위를 표시한다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749908" y="3329632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결과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626772" y="3324552"/>
            <a:ext cx="6258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ADC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Water level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값이 출력된다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aphicFrame>
        <p:nvGraphicFramePr>
          <p:cNvPr id="23" name="개체 22"/>
          <p:cNvGraphicFramePr>
            <a:graphicFrameLocks noChangeAspect="1"/>
          </p:cNvGraphicFramePr>
          <p:nvPr>
            <p:extLst/>
          </p:nvPr>
        </p:nvGraphicFramePr>
        <p:xfrm>
          <a:off x="3644732" y="3743579"/>
          <a:ext cx="23717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비트맵 이미지" r:id="rId3" imgW="3123810" imgH="895238" progId="Paint.Picture">
                  <p:embed/>
                </p:oleObj>
              </mc:Choice>
              <mc:Fallback>
                <p:oleObj name="비트맵 이미지" r:id="rId3" imgW="3123810" imgH="89523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732" y="3743579"/>
                        <a:ext cx="2371725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직사각형 23"/>
          <p:cNvSpPr/>
          <p:nvPr/>
        </p:nvSpPr>
        <p:spPr>
          <a:xfrm>
            <a:off x="2744828" y="4670752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응용 문제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21692" y="4665672"/>
            <a:ext cx="64062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사전에 설정한 수위에서 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점등시키는 스케치를 작성해 보자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일정 수위에 도달 하였을 경우 경고 메시지를 시리얼 통신으로 출력하는 스케치를 작성해 보자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213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69464" y="1608618"/>
            <a:ext cx="5427748" cy="5382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조이스틱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669464" y="4971348"/>
            <a:ext cx="5427748" cy="91702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X, Y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축의 움직임은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포텐쇼미터로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감지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Z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축으로의 움직임은 디지털 스위치 입력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277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6.5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4" y="649346"/>
            <a:ext cx="210826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아날로그 조이스틱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2945" y="2323629"/>
            <a:ext cx="1941195" cy="20669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118808" y="4517553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ko-KR" sz="900" b="1" dirty="0"/>
              <a:t>그림</a:t>
            </a:r>
            <a:r>
              <a:rPr lang="en-GB" altLang="ko-KR" sz="900" b="1" dirty="0"/>
              <a:t> 6. 6 </a:t>
            </a:r>
            <a:r>
              <a:rPr lang="ko-KR" altLang="ko-KR" sz="900" b="1" dirty="0"/>
              <a:t>실험에 사용할 아날로그 조이스틱 모듈</a:t>
            </a:r>
          </a:p>
        </p:txBody>
      </p:sp>
    </p:spTree>
    <p:extLst>
      <p:ext uri="{BB962C8B-B14F-4D97-AF65-F5344CB8AC3E}">
        <p14:creationId xmlns:p14="http://schemas.microsoft.com/office/powerpoint/2010/main" val="173560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87943" y="3371726"/>
            <a:ext cx="6044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6.1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6.2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6.3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6.4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6.5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6.6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583681" y="3371725"/>
            <a:ext cx="35638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포텐쇼미터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빛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온도 측정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수위 측정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조이스틱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소리 입력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5110566" y="3839210"/>
            <a:ext cx="4923230" cy="1636102"/>
            <a:chOff x="3967566" y="2569210"/>
            <a:chExt cx="4923230" cy="1636102"/>
          </a:xfrm>
        </p:grpSpPr>
        <p:cxnSp>
          <p:nvCxnSpPr>
            <p:cNvPr id="38" name="직선 연결선 37"/>
            <p:cNvCxnSpPr/>
            <p:nvPr/>
          </p:nvCxnSpPr>
          <p:spPr>
            <a:xfrm>
              <a:off x="3967566" y="2965450"/>
              <a:ext cx="492323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3967566" y="3383902"/>
              <a:ext cx="492323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3967566" y="3786860"/>
              <a:ext cx="492323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3967566" y="4205312"/>
              <a:ext cx="492323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3967566" y="2569210"/>
              <a:ext cx="492323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165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277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6.5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4" y="649346"/>
            <a:ext cx="210826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아날로그 조이스틱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724531" y="1780233"/>
            <a:ext cx="7864674" cy="2759591"/>
            <a:chOff x="1200531" y="1907232"/>
            <a:chExt cx="7864674" cy="2759591"/>
          </a:xfrm>
        </p:grpSpPr>
        <p:sp>
          <p:nvSpPr>
            <p:cNvPr id="14" name="직사각형 13"/>
            <p:cNvSpPr/>
            <p:nvPr/>
          </p:nvSpPr>
          <p:spPr>
            <a:xfrm>
              <a:off x="1282285" y="1907232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실습목표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07851" y="1907232"/>
              <a:ext cx="68227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아날로그 조이스틱을 이용하여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X, Y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축으로 변하는 아날로그 값을 입력 받아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출력한다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Z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축 입력에 대해서는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백라이트를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점멸시킨다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200531" y="2625525"/>
              <a:ext cx="881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Hardware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107851" y="2635498"/>
              <a:ext cx="6957354" cy="20313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조이스틱의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5V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핀을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Arduino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5V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GND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X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축 각도인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VRX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는 아날로그입력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Y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축 각도인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VRY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는 아날로그입력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A1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핀에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Z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축 입력인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SW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는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디지털입출력핀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번에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I2C LCD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모듈의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Vcc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GND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Arduino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5V, GND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I2C LCD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모듈의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SDA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는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A4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SCL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A5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6. A0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핀으로부터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X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축의 아날로그 변위와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A1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핀으로부터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Y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축의 아날로그변위를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ADC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입력받는다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7. Z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축 입력은 스위치 입력으로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디지털입출력핀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번은 반드시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풀업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설정을 해줘야 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아날로그 조이스틱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1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6.5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731" y="4628601"/>
            <a:ext cx="3806184" cy="1727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177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277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6.5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4" y="649346"/>
            <a:ext cx="210826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아날로그 조이스틱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610719" y="1780233"/>
            <a:ext cx="7295280" cy="4893647"/>
            <a:chOff x="1086719" y="1907232"/>
            <a:chExt cx="7295280" cy="4893647"/>
          </a:xfrm>
        </p:grpSpPr>
        <p:sp>
          <p:nvSpPr>
            <p:cNvPr id="14" name="직사각형 13"/>
            <p:cNvSpPr/>
            <p:nvPr/>
          </p:nvSpPr>
          <p:spPr>
            <a:xfrm>
              <a:off x="1086719" y="1907232"/>
              <a:ext cx="9957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Commands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07850" y="1907232"/>
              <a:ext cx="6274149" cy="48936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analogRead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아날로그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핀번호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아날로그 핀에서 아날로그 값을 읽는다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0~5V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사이의 전압을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0~1023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사이의 값으로 표현한다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map(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변수명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범위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최소값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범위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최대값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범위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최소값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범위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최대값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변수명의 변수의 범위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범위와 범위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범위에 매칭시킨다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즉 변수가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0~100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범위를 갖고 이를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50~200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범위로 매칭하려면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'map(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변수명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0, 100, 50, 200)'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명령어로 매칭시킬 수 있다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LiquidCrytral_I2C(I2C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주소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가로 글자수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세로 글자수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모듈이 연결된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I2C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주소와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가로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세로 글자수를 설정한다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lcd.init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);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LCD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모듈을 설정한다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lcd.clear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)</a:t>
              </a:r>
            </a:p>
            <a:p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란 이름의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모듈의 화면의 모든 표시를 지우고 커서를 왼쪽 위로 옮긴다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lcd.home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)</a:t>
              </a:r>
            </a:p>
            <a:p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란 이름의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모듈의 커서를 왼쪽 위로 옮긴다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lcd.setCursor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행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열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란 이름의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모듈의 커서를 원하는 위치로 이동시킨다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lcd.print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란 이름의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모듈에 데이터를 출력한다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lcd.noBacklight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();</a:t>
              </a:r>
            </a:p>
            <a:p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란 이름의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모듈의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백라이트를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소등한다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lcd.backlight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();</a:t>
              </a:r>
            </a:p>
            <a:p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란 이름의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모듈의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백라이트를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점등한다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lcd.write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(‘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문자‘ 혹은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8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비트 숫자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작은 따옴표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(‘ ‘)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묶인 문자를 직접 출력하거나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8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비트 숫자에 해당하는 문자를 출력한다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아날로그 조이스틱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(2/3)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6.5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79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277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6.5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4" y="649346"/>
            <a:ext cx="210826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아날로그 조이스틱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아날로그 조이스틱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(3/3)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6.5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2577056" y="1907232"/>
            <a:ext cx="102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Sketch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31852" y="1902153"/>
            <a:ext cx="62589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X, Y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축의 움직임에 대하여 아날로그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번에서 아날로그 입력을 받는다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디지털입력핀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번에서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Z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축으로의 디지털 입력을 받는다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X, Y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축의 움직임을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그래프로 나타내고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ADC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값도 함께 나타내 준다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Z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 디지털 입력이 발생했을 경우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백라이트를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점멸시킨다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49908" y="3329632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결과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26772" y="3324552"/>
            <a:ext cx="6258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X, Y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아날로그값과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그래프가 출력된다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조이스틱을 누르면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백라이트가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점멸한다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744828" y="4670752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응용 문제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621692" y="4665673"/>
            <a:ext cx="6406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1. 5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200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브레드보드에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‘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+’ 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모양으로 배치시킨다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조이스틱의 방향에 따라 해당하는 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점등시키는 스케치를 작성해 보자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aphicFrame>
        <p:nvGraphicFramePr>
          <p:cNvPr id="30" name="개체 29"/>
          <p:cNvGraphicFramePr>
            <a:graphicFrameLocks noChangeAspect="1"/>
          </p:cNvGraphicFramePr>
          <p:nvPr>
            <p:extLst/>
          </p:nvPr>
        </p:nvGraphicFramePr>
        <p:xfrm>
          <a:off x="3644732" y="3754161"/>
          <a:ext cx="246697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비트맵 이미지" r:id="rId3" imgW="3123810" imgH="895238" progId="Paint.Picture">
                  <p:embed/>
                </p:oleObj>
              </mc:Choice>
              <mc:Fallback>
                <p:oleObj name="비트맵 이미지" r:id="rId3" imgW="3123810" imgH="89523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732" y="3754161"/>
                        <a:ext cx="2466975" cy="704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93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69464" y="1608618"/>
            <a:ext cx="5427748" cy="5382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마이크로폰 모듈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669464" y="4971348"/>
            <a:ext cx="5427748" cy="91702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입력되는 소리 신호와 비례하여 아날로그 신호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출력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디지털 출력으로 사용할 때는 내장된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포텐쇼미터로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임계값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조절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6.6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3" y="649346"/>
            <a:ext cx="11849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소리 입력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97338" y="438204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ko-KR" sz="900" b="1" dirty="0"/>
              <a:t>그림</a:t>
            </a:r>
            <a:r>
              <a:rPr lang="en-GB" altLang="ko-KR" sz="900" b="1" dirty="0"/>
              <a:t> 6. 7 </a:t>
            </a:r>
            <a:r>
              <a:rPr lang="ko-KR" altLang="ko-KR" sz="900" b="1" dirty="0"/>
              <a:t>마이크로폰 모듈</a:t>
            </a:r>
          </a:p>
        </p:txBody>
      </p:sp>
      <p:pic>
        <p:nvPicPr>
          <p:cNvPr id="14" name="그림 13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9202" y="2459136"/>
            <a:ext cx="2448272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1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6.6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3" y="649346"/>
            <a:ext cx="11849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소리 입력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724532" y="1780232"/>
            <a:ext cx="7288149" cy="2482592"/>
            <a:chOff x="1200531" y="1907232"/>
            <a:chExt cx="7288149" cy="2482592"/>
          </a:xfrm>
        </p:grpSpPr>
        <p:sp>
          <p:nvSpPr>
            <p:cNvPr id="18" name="직사각형 17"/>
            <p:cNvSpPr/>
            <p:nvPr/>
          </p:nvSpPr>
          <p:spPr>
            <a:xfrm>
              <a:off x="1282285" y="1907232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실습목표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07851" y="1907232"/>
              <a:ext cx="494077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마이크로폰 모듈을 이용하여 소리를 아날로그 신호로 입력 받는다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소리의 크기에 따라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8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LED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그래프 바를 만들어 보자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200531" y="2625525"/>
              <a:ext cx="881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Hardware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107851" y="2635498"/>
              <a:ext cx="6380829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LED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바를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만들기위해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2~9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번핀에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8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LED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Anode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Arduino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핀에 연결하고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Cathode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330Ω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저항을 연결하여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GND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마이크로폰 모듈의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+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Arduino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5V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GND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마이크로폰 모듈의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AO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핀을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Arduino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아날로그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입력핀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입력되는 소리의 크기를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ADC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읽어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LED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바를 동작하는데 참고한다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소리 입력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1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6.6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02" y="4177031"/>
            <a:ext cx="3418859" cy="217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38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6.6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3" y="649346"/>
            <a:ext cx="11849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소리 입력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610720" y="1780233"/>
            <a:ext cx="7295281" cy="3693319"/>
            <a:chOff x="1086719" y="1907232"/>
            <a:chExt cx="7295281" cy="3693319"/>
          </a:xfrm>
        </p:grpSpPr>
        <p:sp>
          <p:nvSpPr>
            <p:cNvPr id="18" name="직사각형 17"/>
            <p:cNvSpPr/>
            <p:nvPr/>
          </p:nvSpPr>
          <p:spPr>
            <a:xfrm>
              <a:off x="1086719" y="1907232"/>
              <a:ext cx="9957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Commands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07852" y="1907232"/>
              <a:ext cx="6274148" cy="36933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analogRead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아날로그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핀번호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아날로그핀에서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아날로그 값을 읽는다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0~5V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사이의 전압을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0~1023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사이의 값으로 표현한다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map(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변수명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범위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최소값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범위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최대값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범위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최소값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범위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최대값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변수명의 변수의 범위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범위와 범위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범위에 매칭시킨다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즉 변수가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0~100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범위를 갖고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이를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50~200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범위로 매칭하려면 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map(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변수명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0, 100, 50, 200)’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명령어로 매칭시킬 수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있다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for(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시작 값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;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조건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;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증분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){    }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시작 값부터 조건이 만족하는 경우 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{    }’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내의 명령을 수행한다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‘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증분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’에서는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명령이 수행될 때 마다 변수를 증가 혹은 감소시킨다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소리 입력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(2/3)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6.6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577339" y="4406592"/>
            <a:ext cx="7328945" cy="923330"/>
            <a:chOff x="1053055" y="1907232"/>
            <a:chExt cx="7328945" cy="923330"/>
          </a:xfrm>
        </p:grpSpPr>
        <p:sp>
          <p:nvSpPr>
            <p:cNvPr id="31" name="직사각형 30"/>
            <p:cNvSpPr/>
            <p:nvPr/>
          </p:nvSpPr>
          <p:spPr>
            <a:xfrm>
              <a:off x="1053055" y="1907232"/>
              <a:ext cx="10294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Sketch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구성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107852" y="1907232"/>
              <a:ext cx="627414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MIC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모듈에서 출력되는 아날로그 신호를 아날로그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입력핀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번에서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입력받는다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디지털 출력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2~9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번핀에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LED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입력된 아날로그 값과 대응하여 단계별로 출력한다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아날로그 신호가 클수록 많은 수의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LED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켠다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43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6.6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3" y="649346"/>
            <a:ext cx="118494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소리 입력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754988" y="1780232"/>
            <a:ext cx="7151012" cy="369332"/>
            <a:chOff x="1230988" y="1907232"/>
            <a:chExt cx="7151012" cy="369332"/>
          </a:xfrm>
        </p:grpSpPr>
        <p:sp>
          <p:nvSpPr>
            <p:cNvPr id="18" name="직사각형 17"/>
            <p:cNvSpPr/>
            <p:nvPr/>
          </p:nvSpPr>
          <p:spPr>
            <a:xfrm>
              <a:off x="1230988" y="1907232"/>
              <a:ext cx="8515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실습 결과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07852" y="1907232"/>
              <a:ext cx="6274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소리의 크기에 따라서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LED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바가 점등된다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소리 입력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(3/3)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6.6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755271" y="2250673"/>
            <a:ext cx="7151012" cy="646331"/>
            <a:chOff x="1230988" y="1907232"/>
            <a:chExt cx="7151012" cy="646331"/>
          </a:xfrm>
        </p:grpSpPr>
        <p:sp>
          <p:nvSpPr>
            <p:cNvPr id="31" name="직사각형 30"/>
            <p:cNvSpPr/>
            <p:nvPr/>
          </p:nvSpPr>
          <p:spPr>
            <a:xfrm>
              <a:off x="1230988" y="1907232"/>
              <a:ext cx="8515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응용 문제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107852" y="1907232"/>
              <a:ext cx="627414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1. 3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색 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LED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Arduino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연결하여 소리의 크기에 따라 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LED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색이 변하게 해보자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시리얼 통신을 통하여 소리의 크기를 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PC 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모니터에 출력해 보자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46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69464" y="1608618"/>
            <a:ext cx="5427748" cy="5382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포텐쇼미터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(Potentiometer)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669464" y="3945154"/>
            <a:ext cx="5427748" cy="16479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회전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직선 변위를 감지하는 센서</a:t>
            </a: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위치에 따라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저항값이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변화함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.</a:t>
            </a: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ADC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를 이용하여 변화된 저항에 전압을 인가하여 전압의 변화를 감지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277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4" y="649346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포텐쇼미터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입력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" name="그림 2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305" y="2257793"/>
            <a:ext cx="4852670" cy="1457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172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277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4" y="649346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포텐쇼미터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입력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포텐쇼미터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입력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(1/3)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6.1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806286" y="17802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실습목표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31852" y="1780232"/>
            <a:ext cx="488787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포텐쇼미터를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회전에 따라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점멸 주기를 조절해 보자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포텐쇼미터의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값을 아날로그 핀을 통하여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0~1023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범위로 읽는다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0~100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범위의 숫자로 변경한다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변경된 숫자를 참고하여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듀티비를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조절한다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포텐쇼미터의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값을 시리얼 통신으로 출력한다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724532" y="3361355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Hardware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631850" y="3382387"/>
            <a:ext cx="646912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실험에 사용할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포텐쇼미터는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10kΩ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사양의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핀이 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1, 3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번핀에서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측정되는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저항값을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포텐쇼미터의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회전에 따라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번핀으로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나누게 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1, 3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사이의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저항값을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포텐쇼미터가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회전을 하면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번핀이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1, 2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사이의 저항과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2, 3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사이의 저항으로 나누게 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1, 3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양단에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전압차가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발생하면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옴의법칙에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의해서 전압은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저항값의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비율로 나눠지게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1, 2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저항값과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2, 3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저항값의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비가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5:5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라면 전압도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5:5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나눠진다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포텐쇼미터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번핀에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GND, 3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번핀에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5V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연결한다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포텐쇼미터의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아날로그입력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(A0)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연결한다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포텐쇼미터를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회전시키면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1, 2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사이의 저항이 변화한다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저항의 변화에 따라 전압도 변화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때 전압의 범위는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0~5V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ADC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읽어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포텐쇼미터의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회전 각도를 알아낼 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5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277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4" y="649346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포텐쇼미터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입력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포텐쇼미터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입력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2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6.1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724532" y="1780232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Hardware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610720" y="3763065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Commands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631852" y="3763065"/>
            <a:ext cx="62741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analogRead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아날로그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아날로그핀에서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아날로그 값을 읽는다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0~5V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사이의 전압을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0~1023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사이의 값으로 표현한다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map(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변수명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최소값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최대값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최소값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최대값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변수명의 변수의 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범위와 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범위에 매칭시킨다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 변수가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0~100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범위를 갖고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50~200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범위로 매칭하려면 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변수명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0, 100, 50, 200)’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명령어로 매칭시킬 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802" y="1794809"/>
            <a:ext cx="2061678" cy="1856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927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277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6.1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4" y="649346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포텐쇼미터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입력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포텐쇼미터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입력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3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6.1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577056" y="1780232"/>
            <a:ext cx="102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Sketch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754988" y="3082345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결과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631852" y="3082346"/>
            <a:ext cx="62741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포텐쇼미터를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회전시킬 때 마다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점등 주기가 변경된다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시리얼 모니터에 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ADC Value is XXX. Duty cycle is XXX%’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표시된다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621744" y="1776786"/>
            <a:ext cx="62741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A0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핀에 아날로그 입력을 받고 내장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핀을 출력으로 사용한다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‘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analogRead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포텐쇼미터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값을 읽는다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‘map()’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포텐쇼미터값과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듀티비를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매칭시킨다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ADC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듀티비를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시리얼통신으로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전송한다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754988" y="3834185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응용 문제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631852" y="3834185"/>
            <a:ext cx="62741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delay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함수를 사용하지 말고 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4.2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절의 예제를 참고하여 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PWM 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단자를 이용하여 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밝기를 조절해 보자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ADC 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값과 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Duty cycle 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모듈로 표시해 보자</a:t>
            </a:r>
            <a:r>
              <a:rPr lang="en-US" altLang="ko-KR" sz="12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730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69464" y="1608618"/>
            <a:ext cx="5427748" cy="5382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CdS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센서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669464" y="4113451"/>
            <a:ext cx="5427748" cy="16479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CdS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분말을 세라믹 기판 위에 압축하여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제작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빛이 강할 수록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저항값이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감소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ADC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를 이용하여 변화된 저항에 전압을 인가하여 전압의 변화를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감지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자동 조명장치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조도 측정 등에 사용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277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6.2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4" y="649346"/>
            <a:ext cx="95410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빛 입력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907281" y="2514830"/>
            <a:ext cx="2952115" cy="1211580"/>
            <a:chOff x="0" y="0"/>
            <a:chExt cx="2952328" cy="1211580"/>
          </a:xfrm>
        </p:grpSpPr>
        <p:pic>
          <p:nvPicPr>
            <p:cNvPr id="13" name="그림 12" descr="http://cfile233.uf.daum.net/image/2348F0455179E1C12B7711"/>
            <p:cNvPicPr/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58" t="11225" r="8418" b="12425"/>
            <a:stretch/>
          </p:blipFill>
          <p:spPr bwMode="auto">
            <a:xfrm>
              <a:off x="0" y="0"/>
              <a:ext cx="1706880" cy="1211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2" descr="Photoresistor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216" y="148397"/>
              <a:ext cx="1008112" cy="933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290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277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6.2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4" y="649346"/>
            <a:ext cx="95410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빛 입력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빛 입력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(1/3)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6.2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806286" y="17802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실습목표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31852" y="1780232"/>
            <a:ext cx="52918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CdS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셀을 이용하여 조도를 측정해 보자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CdS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셀로 측정된 조도를 아날로그 핀을 통하여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0~1023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범위로 읽는다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ADC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I2C 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0~100%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범위로 출력한다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24532" y="2752525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Hardware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631852" y="2762499"/>
            <a:ext cx="675216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CdS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셀과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1kΩ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저항을 연결한 뒤 저항의 한쪽 끝은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5V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CdS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셀의 한쪽 끝은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GND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연결한다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저항과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CdS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셀 사이를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아날로그입력핀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연결한다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I2C 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모듈의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Vcc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GND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5V, GND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연결한다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I2C 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SDA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A4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SCL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A5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연결한다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37" y="4052095"/>
            <a:ext cx="4701509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689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1" y="127001"/>
            <a:ext cx="21852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아날로그 신호 입력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362" y="642661"/>
            <a:ext cx="52770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6.2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596694" y="649346"/>
            <a:ext cx="95410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빛 입력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빛 입력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(2/3)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6.2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610720" y="1780232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Commands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631852" y="1841193"/>
            <a:ext cx="651798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analogRead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아날로그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아날로그 핀에서 아날로그 값을 읽는다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0~5V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사이의 전압을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0~1023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사이의 값으로 표현한다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map(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변수명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최소값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최대값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최소값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최대값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변수명의 변수의 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범위와 범위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범위에 매칭시킨다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 변수가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0~100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범위를 갖고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50~200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범위로 매칭하려면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'map(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변수명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0, 100, 50, 200)'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명령어로 매칭시킬 수 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LiquidCrytral_I2C(I2C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가로 글자수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세로 글자수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모듈이 연결된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I2C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주소와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가로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세로 글자수를 설정한다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lcd.init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);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모듈을 설정한다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lcd.clear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)</a:t>
            </a:r>
          </a:p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이름의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모듈의 화면의 모든 표시를 지우고 커서를 왼쪽 위로 옮긴다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lcd.home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)</a:t>
            </a:r>
          </a:p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이름의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모듈의 커서를 왼쪽 위로 옮긴다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lcd.setCursor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이름의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모듈의 커서를 원하는 위치로 이동시킨다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lcd.print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이름의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모듈에 데이터를 출력한다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lcd.noBacklight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();</a:t>
            </a:r>
          </a:p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이름의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백라이트를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소등한다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lcd.backlight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();</a:t>
            </a:r>
          </a:p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이름의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백라이트를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점등한다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132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2507</Words>
  <Application>Microsoft Office PowerPoint</Application>
  <PresentationFormat>와이드스크린</PresentationFormat>
  <Paragraphs>418</Paragraphs>
  <Slides>26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Arial Unicode MS</vt:lpstr>
      <vt:lpstr>나눔고딕</vt:lpstr>
      <vt:lpstr>나눔고딕 ExtraBold</vt:lpstr>
      <vt:lpstr>맑은 고딕</vt:lpstr>
      <vt:lpstr>Arial</vt:lpstr>
      <vt:lpstr>Wingdings</vt:lpstr>
      <vt:lpstr>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</cp:revision>
  <dcterms:created xsi:type="dcterms:W3CDTF">2018-11-01T17:46:57Z</dcterms:created>
  <dcterms:modified xsi:type="dcterms:W3CDTF">2018-11-01T17:47:18Z</dcterms:modified>
</cp:coreProperties>
</file>